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65" r:id="rId10"/>
    <p:sldId id="284" r:id="rId11"/>
    <p:sldId id="259" r:id="rId12"/>
    <p:sldId id="275" r:id="rId13"/>
    <p:sldId id="274" r:id="rId14"/>
    <p:sldId id="276" r:id="rId15"/>
    <p:sldId id="285" r:id="rId16"/>
    <p:sldId id="278" r:id="rId17"/>
    <p:sldId id="279" r:id="rId18"/>
    <p:sldId id="277" r:id="rId19"/>
    <p:sldId id="282" r:id="rId20"/>
    <p:sldId id="280" r:id="rId21"/>
    <p:sldId id="281" r:id="rId22"/>
    <p:sldId id="283" r:id="rId23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3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3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3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3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3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3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3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3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3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0272-1086-4959-A1CB-0F7725032489}">
      <dsp:nvSpPr>
        <dsp:cNvPr id="0" name=""/>
        <dsp:cNvSpPr/>
      </dsp:nvSpPr>
      <dsp:spPr>
        <a:xfrm>
          <a:off x="5410200" y="1197072"/>
          <a:ext cx="2892792" cy="502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027"/>
              </a:lnTo>
              <a:lnTo>
                <a:pt x="2892792" y="251027"/>
              </a:lnTo>
              <a:lnTo>
                <a:pt x="2892792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4453904" y="2894496"/>
          <a:ext cx="358610" cy="1099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39"/>
              </a:lnTo>
              <a:lnTo>
                <a:pt x="358610" y="10997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5364479" y="1197072"/>
          <a:ext cx="91440" cy="5020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2517407" y="1197072"/>
          <a:ext cx="2892792" cy="502054"/>
        </a:xfrm>
        <a:custGeom>
          <a:avLst/>
          <a:gdLst/>
          <a:ahLst/>
          <a:cxnLst/>
          <a:rect l="0" t="0" r="0" b="0"/>
          <a:pathLst>
            <a:path>
              <a:moveTo>
                <a:pt x="2892792" y="0"/>
              </a:moveTo>
              <a:lnTo>
                <a:pt x="2892792" y="251027"/>
              </a:lnTo>
              <a:lnTo>
                <a:pt x="0" y="251027"/>
              </a:lnTo>
              <a:lnTo>
                <a:pt x="0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14831" y="1703"/>
          <a:ext cx="2390737" cy="11953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Preprocessing</a:t>
          </a:r>
          <a:endParaRPr lang="LID4096" sz="2700" kern="1200" dirty="0"/>
        </a:p>
      </dsp:txBody>
      <dsp:txXfrm>
        <a:off x="4214831" y="1703"/>
        <a:ext cx="2390737" cy="1195368"/>
      </dsp:txXfrm>
    </dsp:sp>
    <dsp:sp modelId="{326CE7D6-6834-4866-A774-08C7F76C3F45}">
      <dsp:nvSpPr>
        <dsp:cNvPr id="0" name=""/>
        <dsp:cNvSpPr/>
      </dsp:nvSpPr>
      <dsp:spPr>
        <a:xfrm>
          <a:off x="1322038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</a:t>
          </a:r>
          <a:endParaRPr lang="LID4096" sz="2700" kern="1200" dirty="0"/>
        </a:p>
      </dsp:txBody>
      <dsp:txXfrm>
        <a:off x="1322038" y="1699127"/>
        <a:ext cx="2390737" cy="1195368"/>
      </dsp:txXfrm>
    </dsp:sp>
    <dsp:sp modelId="{3EA8413E-BA80-4314-A094-C21DAA203C7D}">
      <dsp:nvSpPr>
        <dsp:cNvPr id="0" name=""/>
        <dsp:cNvSpPr/>
      </dsp:nvSpPr>
      <dsp:spPr>
        <a:xfrm>
          <a:off x="4214831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</a:t>
          </a:r>
          <a:endParaRPr lang="LID4096" sz="2700" kern="1200" dirty="0"/>
        </a:p>
      </dsp:txBody>
      <dsp:txXfrm>
        <a:off x="4214831" y="1699127"/>
        <a:ext cx="2390737" cy="1195368"/>
      </dsp:txXfrm>
    </dsp:sp>
    <dsp:sp modelId="{B4CA39BA-0295-4CD3-A23A-48326E93D79B}">
      <dsp:nvSpPr>
        <dsp:cNvPr id="0" name=""/>
        <dsp:cNvSpPr/>
      </dsp:nvSpPr>
      <dsp:spPr>
        <a:xfrm>
          <a:off x="4812515" y="3396551"/>
          <a:ext cx="2390737" cy="11953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XGBoost</a:t>
          </a:r>
          <a:endParaRPr lang="LID4096" sz="2700" kern="1200" dirty="0"/>
        </a:p>
      </dsp:txBody>
      <dsp:txXfrm>
        <a:off x="4812515" y="3396551"/>
        <a:ext cx="2390737" cy="1195368"/>
      </dsp:txXfrm>
    </dsp:sp>
    <dsp:sp modelId="{2214693C-75A7-4DA1-A788-DE8A06A06373}">
      <dsp:nvSpPr>
        <dsp:cNvPr id="0" name=""/>
        <dsp:cNvSpPr/>
      </dsp:nvSpPr>
      <dsp:spPr>
        <a:xfrm>
          <a:off x="7107623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VGG16</a:t>
          </a:r>
          <a:endParaRPr lang="LID4096" sz="2700" kern="1200" dirty="0"/>
        </a:p>
      </dsp:txBody>
      <dsp:txXfrm>
        <a:off x="7107623" y="1699127"/>
        <a:ext cx="2390737" cy="119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895519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13319" name="Picture 7">
            <a:extLst>
              <a:ext uri="{FF2B5EF4-FFF2-40B4-BE49-F238E27FC236}">
                <a16:creationId xmlns:a16="http://schemas.microsoft.com/office/drawing/2014/main" id="{B3902DBD-3ED0-D692-4F23-FA6A19EB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0" y="2194561"/>
            <a:ext cx="5213390" cy="4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7792D-69F0-4516-8B27-A093A9D74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1" t="32000" r="40656" b="28544"/>
          <a:stretch/>
        </p:blipFill>
        <p:spPr>
          <a:xfrm>
            <a:off x="5375980" y="2469767"/>
            <a:ext cx="6631619" cy="37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5EF7A-C6E9-48D6-8BBE-F87711A47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1" t="44826" r="42766" b="37476"/>
          <a:stretch/>
        </p:blipFill>
        <p:spPr>
          <a:xfrm>
            <a:off x="5352565" y="3269468"/>
            <a:ext cx="6839435" cy="3202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1D89A-F0E9-4E9B-99AB-E57D72D61CB1}"/>
              </a:ext>
            </a:extLst>
          </p:cNvPr>
          <p:cNvSpPr txBox="1"/>
          <p:nvPr/>
        </p:nvSpPr>
        <p:spPr>
          <a:xfrm>
            <a:off x="6097480" y="263399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['glioma', 'meningioma', 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notumor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', 'pituitary']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71408E-E4B6-4F5F-93B2-1AE880E4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52" y="1638122"/>
            <a:ext cx="4400782" cy="521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2E9C8-D19A-19A5-C737-954FB520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52" t="54203" r="28282" b="27472"/>
          <a:stretch/>
        </p:blipFill>
        <p:spPr>
          <a:xfrm>
            <a:off x="6517742" y="4231758"/>
            <a:ext cx="5557315" cy="25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0.95                                                  Accuracy: 0.97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86B913F-1D09-CED0-2F52-A9C499C5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61" y="1734351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863945EC-1342-6F60-F7E0-A1B6C71A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0" y="1802478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404037" y="2056686"/>
            <a:ext cx="187345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base_model</a:t>
            </a:r>
            <a:r>
              <a:rPr lang="en-US" dirty="0"/>
              <a:t> = VGG16(</a:t>
            </a:r>
            <a:r>
              <a:rPr lang="en-US" dirty="0" err="1"/>
              <a:t>input_shape</a:t>
            </a:r>
            <a:r>
              <a:rPr lang="en-US" dirty="0"/>
              <a:t>=(IMAGE_SIZE,IMAGE_SIZE,3), </a:t>
            </a:r>
            <a:r>
              <a:rPr lang="en-US" dirty="0" err="1"/>
              <a:t>include_top</a:t>
            </a:r>
            <a:r>
              <a:rPr lang="en-US" dirty="0"/>
              <a:t>=False, weights='</a:t>
            </a:r>
            <a:r>
              <a:rPr lang="en-US" dirty="0" err="1"/>
              <a:t>imagenet</a:t>
            </a:r>
            <a:r>
              <a:rPr lang="en-US" dirty="0"/>
              <a:t>')</a:t>
            </a:r>
          </a:p>
          <a:p>
            <a:r>
              <a:rPr lang="en-US" dirty="0"/>
              <a:t># Set all layers to non-trainable</a:t>
            </a:r>
          </a:p>
          <a:p>
            <a:r>
              <a:rPr lang="en-US" dirty="0"/>
              <a:t>for layer in </a:t>
            </a:r>
            <a:r>
              <a:rPr lang="en-US" dirty="0" err="1"/>
              <a:t>base_model.layers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layer.trainable</a:t>
            </a:r>
            <a:r>
              <a:rPr lang="en-US" dirty="0"/>
              <a:t> = False</a:t>
            </a:r>
          </a:p>
          <a:p>
            <a:r>
              <a:rPr lang="en-US" dirty="0"/>
              <a:t># Set the last </a:t>
            </a:r>
            <a:r>
              <a:rPr lang="en-US" dirty="0" err="1"/>
              <a:t>vgg</a:t>
            </a:r>
            <a:r>
              <a:rPr lang="en-US" dirty="0"/>
              <a:t> block to trainable</a:t>
            </a:r>
          </a:p>
          <a:p>
            <a:r>
              <a:rPr lang="en-US" dirty="0" err="1"/>
              <a:t>base_model.layers</a:t>
            </a:r>
            <a:r>
              <a:rPr lang="en-US" dirty="0"/>
              <a:t>[-2].trainable = True</a:t>
            </a:r>
          </a:p>
          <a:p>
            <a:r>
              <a:rPr lang="en-US" dirty="0" err="1"/>
              <a:t>base_model.layers</a:t>
            </a:r>
            <a:r>
              <a:rPr lang="en-US" dirty="0"/>
              <a:t>[-3].trainable = True</a:t>
            </a:r>
          </a:p>
          <a:p>
            <a:r>
              <a:rPr lang="en-US" dirty="0" err="1"/>
              <a:t>base_model.layers</a:t>
            </a:r>
            <a:r>
              <a:rPr lang="en-US" dirty="0"/>
              <a:t>[-4].trainable = True</a:t>
            </a:r>
          </a:p>
          <a:p>
            <a:endParaRPr lang="en-US" dirty="0"/>
          </a:p>
          <a:p>
            <a:r>
              <a:rPr lang="en-US" dirty="0"/>
              <a:t>model = Sequential()</a:t>
            </a:r>
          </a:p>
          <a:p>
            <a:r>
              <a:rPr lang="en-US" dirty="0" err="1"/>
              <a:t>model.add</a:t>
            </a:r>
            <a:r>
              <a:rPr lang="en-US" dirty="0"/>
              <a:t>(Input(shape=(IMAGE_SIZE,IMAGE_SIZE,3)))</a:t>
            </a:r>
          </a:p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base_model</a:t>
            </a:r>
            <a:r>
              <a:rPr lang="en-US" dirty="0"/>
              <a:t>)</a:t>
            </a:r>
          </a:p>
          <a:p>
            <a:r>
              <a:rPr lang="en-US" dirty="0" err="1"/>
              <a:t>model.add</a:t>
            </a:r>
            <a:r>
              <a:rPr lang="en-US" dirty="0"/>
              <a:t>(Flatten())</a:t>
            </a:r>
          </a:p>
          <a:p>
            <a:r>
              <a:rPr lang="en-US" dirty="0" err="1"/>
              <a:t>model.add</a:t>
            </a:r>
            <a:r>
              <a:rPr lang="en-US" dirty="0"/>
              <a:t>(Dropout(0.3))</a:t>
            </a:r>
          </a:p>
          <a:p>
            <a:r>
              <a:rPr lang="en-US" dirty="0" err="1"/>
              <a:t>model.add</a:t>
            </a:r>
            <a:r>
              <a:rPr lang="en-US" dirty="0"/>
              <a:t>(Dense(128, 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r>
              <a:rPr lang="en-US" dirty="0" err="1"/>
              <a:t>model.add</a:t>
            </a:r>
            <a:r>
              <a:rPr lang="en-US" dirty="0"/>
              <a:t>(Dropout(0.2))</a:t>
            </a:r>
          </a:p>
          <a:p>
            <a:r>
              <a:rPr lang="en-US" dirty="0" err="1"/>
              <a:t>model.add</a:t>
            </a:r>
            <a:r>
              <a:rPr lang="en-US" dirty="0"/>
              <a:t>(Dense(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unique_labels</a:t>
            </a:r>
            <a:r>
              <a:rPr lang="en-US" dirty="0"/>
              <a:t>), activation='</a:t>
            </a:r>
            <a:r>
              <a:rPr lang="en-US" dirty="0" err="1"/>
              <a:t>softmax</a:t>
            </a:r>
            <a:r>
              <a:rPr lang="en-US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23867-6CAE-1D01-8154-0D8F5A5C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87" t="69048" r="21553" b="13876"/>
          <a:stretch/>
        </p:blipFill>
        <p:spPr>
          <a:xfrm>
            <a:off x="5954233" y="2413590"/>
            <a:ext cx="6010989" cy="2658139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B0D7D92C-9781-1922-F5AE-62594A25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6" y="2191636"/>
            <a:ext cx="6139967" cy="29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</a:t>
            </a:r>
            <a:r>
              <a:rPr lang="en-US" dirty="0"/>
              <a:t>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2B782F-CE3F-F419-C5A4-0029C2643B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749003"/>
              </p:ext>
            </p:extLst>
          </p:nvPr>
        </p:nvGraphicFramePr>
        <p:xfrm>
          <a:off x="909083" y="2204558"/>
          <a:ext cx="102657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340">
                  <a:extLst>
                    <a:ext uri="{9D8B030D-6E8A-4147-A177-3AD203B41FA5}">
                      <a16:colId xmlns:a16="http://schemas.microsoft.com/office/drawing/2014/main" val="3331086574"/>
                    </a:ext>
                  </a:extLst>
                </a:gridCol>
                <a:gridCol w="1449572">
                  <a:extLst>
                    <a:ext uri="{9D8B030D-6E8A-4147-A177-3AD203B41FA5}">
                      <a16:colId xmlns:a16="http://schemas.microsoft.com/office/drawing/2014/main" val="1598785964"/>
                    </a:ext>
                  </a:extLst>
                </a:gridCol>
                <a:gridCol w="1710956">
                  <a:extLst>
                    <a:ext uri="{9D8B030D-6E8A-4147-A177-3AD203B41FA5}">
                      <a16:colId xmlns:a16="http://schemas.microsoft.com/office/drawing/2014/main" val="600255336"/>
                    </a:ext>
                  </a:extLst>
                </a:gridCol>
                <a:gridCol w="1710956">
                  <a:extLst>
                    <a:ext uri="{9D8B030D-6E8A-4147-A177-3AD203B41FA5}">
                      <a16:colId xmlns:a16="http://schemas.microsoft.com/office/drawing/2014/main" val="2049680643"/>
                    </a:ext>
                  </a:extLst>
                </a:gridCol>
                <a:gridCol w="1710956">
                  <a:extLst>
                    <a:ext uri="{9D8B030D-6E8A-4147-A177-3AD203B41FA5}">
                      <a16:colId xmlns:a16="http://schemas.microsoft.com/office/drawing/2014/main" val="2147684470"/>
                    </a:ext>
                  </a:extLst>
                </a:gridCol>
                <a:gridCol w="1710956">
                  <a:extLst>
                    <a:ext uri="{9D8B030D-6E8A-4147-A177-3AD203B41FA5}">
                      <a16:colId xmlns:a16="http://schemas.microsoft.com/office/drawing/2014/main" val="319235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0.955950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0.9532126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101.411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3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+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0.965151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7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80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993" y="2150894"/>
            <a:ext cx="6904396" cy="4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51207-6ED3-D6D0-56B9-AF0228AC3E39}"/>
              </a:ext>
            </a:extLst>
          </p:cNvPr>
          <p:cNvSpPr txBox="1"/>
          <p:nvPr/>
        </p:nvSpPr>
        <p:spPr>
          <a:xfrm>
            <a:off x="311972" y="2646381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Augmentation:</a:t>
            </a:r>
          </a:p>
          <a:p>
            <a:pPr marL="342900" indent="-342900">
              <a:buAutoNum type="arabicPeriod"/>
            </a:pPr>
            <a:r>
              <a:rPr lang="en-US" sz="2400" dirty="0"/>
              <a:t>Rotation randomly</a:t>
            </a:r>
          </a:p>
          <a:p>
            <a:pPr marL="342900" indent="-342900">
              <a:buAutoNum type="arabicPeriod"/>
            </a:pPr>
            <a:r>
              <a:rPr lang="en-US" sz="2400" dirty="0"/>
              <a:t>Horizontal flip </a:t>
            </a:r>
          </a:p>
        </p:txBody>
      </p:sp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29233</TotalTime>
  <Words>933</Words>
  <Application>Microsoft Office PowerPoint</Application>
  <PresentationFormat>Widescreen</PresentationFormat>
  <Paragraphs>187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Unicode MS</vt:lpstr>
      <vt:lpstr>Calibri</vt:lpstr>
      <vt:lpstr>Century Gothic</vt:lpstr>
      <vt:lpstr>Google Sans</vt:lpstr>
      <vt:lpstr>Noto Sans</vt:lpstr>
      <vt:lpstr>Noto Serif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PowerPoint Presentation</vt:lpstr>
      <vt:lpstr>Working flow</vt:lpstr>
      <vt:lpstr>Preprocessing</vt:lpstr>
      <vt:lpstr>CNN architecture</vt:lpstr>
      <vt:lpstr>CNN_model</vt:lpstr>
      <vt:lpstr>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Models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DannyC19</cp:lastModifiedBy>
  <cp:revision>30</cp:revision>
  <cp:lastPrinted>2023-08-08T09:36:48Z</cp:lastPrinted>
  <dcterms:created xsi:type="dcterms:W3CDTF">2023-07-17T17:34:13Z</dcterms:created>
  <dcterms:modified xsi:type="dcterms:W3CDTF">2023-08-08T10:49:45Z</dcterms:modified>
</cp:coreProperties>
</file>